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</p:sldMasterIdLst>
  <p:notesMasterIdLst>
    <p:notesMasterId r:id="rId17"/>
  </p:notesMasterIdLst>
  <p:handoutMasterIdLst>
    <p:handoutMasterId r:id="rId18"/>
  </p:handoutMasterIdLst>
  <p:sldIdLst>
    <p:sldId id="256" r:id="rId3"/>
    <p:sldId id="269" r:id="rId4"/>
    <p:sldId id="275" r:id="rId5"/>
    <p:sldId id="277" r:id="rId6"/>
    <p:sldId id="278" r:id="rId7"/>
    <p:sldId id="286" r:id="rId8"/>
    <p:sldId id="274" r:id="rId9"/>
    <p:sldId id="273" r:id="rId10"/>
    <p:sldId id="282" r:id="rId11"/>
    <p:sldId id="272" r:id="rId12"/>
    <p:sldId id="287" r:id="rId13"/>
    <p:sldId id="281" r:id="rId14"/>
    <p:sldId id="279" r:id="rId15"/>
    <p:sldId id="280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CACA"/>
    <a:srgbClr val="024069"/>
    <a:srgbClr val="0066CC"/>
    <a:srgbClr val="0099CC"/>
    <a:srgbClr val="3864A9"/>
    <a:srgbClr val="273691"/>
    <a:srgbClr val="2737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711" autoAdjust="0"/>
  </p:normalViewPr>
  <p:slideViewPr>
    <p:cSldViewPr>
      <p:cViewPr>
        <p:scale>
          <a:sx n="73" d="100"/>
          <a:sy n="73" d="100"/>
        </p:scale>
        <p:origin x="-1068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C72E1-91F1-4E54-8BF8-A1941B3E0538}" type="datetimeFigureOut">
              <a:rPr lang="en-US" smtClean="0"/>
              <a:pPr/>
              <a:t>4/6/2012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0ADD92-DF24-40F3-97D7-8A1656B0E0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554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072544-31B2-492C-B852-64DD4172BCFA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F683E-AFEF-4847-A3F0-96D4D9C1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222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0" name="Picture 30" descr="background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85BCBEE-E636-49D9-9803-A09D285929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2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>
        <p:tmplLst>
          <p:tmpl lvl="1">
            <p:tnLst>
              <p:par>
                <p:cTn presetID="53" presetClass="entr" presetSubtype="0" fill="hold" nodeType="afterEffect">
                  <p:stCondLst>
                    <p:cond delay="0"/>
                  </p:stCondLst>
                  <p:iterate type="lt">
                    <p:tmPct val="4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12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2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1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F888A7-0F1C-44A7-86A1-0412884DD6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88913"/>
            <a:ext cx="20574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8913"/>
            <a:ext cx="60198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02B43F-5E97-44C0-9116-A3E65395C0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CB57C2-A49D-49D2-826F-B20F52CAEE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0F1ECD-6E29-4683-ADC8-1D32403468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2513"/>
            <a:ext cx="4038600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038600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A441A7-F9A0-41D3-8A8E-9D0F717C11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ADC42D-E2A0-4799-99AC-B85996CF58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85ECC7-F540-4855-B90F-707AA0D7A5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75FDF9-12F0-46EB-8317-7CB1A9141A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D1A5B0-64A4-4418-9AFF-88C9B21BC0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456AF3-4BB9-427B-B486-4A997A9E9F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hyperlink" Target="http://www.m62.net/" TargetMode="Externa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hyperlink" Target="http://www.m62.net/powerpoint-slides/" TargetMode="Externa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hyperlink" Target="http://www.m62.net/presentation-theory/bullet-points-dont-work/beyond-bullet-points/" TargetMode="External"/><Relationship Id="rId10" Type="http://schemas.openxmlformats.org/officeDocument/2006/relationships/slideLayout" Target="../slideLayouts/slideLayout21.xml"/><Relationship Id="rId19" Type="http://schemas.openxmlformats.org/officeDocument/2006/relationships/hyperlink" Target="http://www.m62.net/powerpoint-training/" TargetMode="Externa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2" name="Picture 38" descr="background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8913"/>
            <a:ext cx="8218488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52513"/>
            <a:ext cx="8229600" cy="507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BF4ACBF-F2E7-4D84-8BB6-E91C21187017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2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4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4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42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12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53" presetClass="entr" presetSubtype="0" fill="hold" nodeType="afterEffect">
                  <p:stCondLst>
                    <p:cond delay="0"/>
                  </p:stCondLst>
                  <p:iterate type="lt">
                    <p:tmPct val="4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afterEffect">
                  <p:stCondLst>
                    <p:cond delay="0"/>
                  </p:stCondLst>
                  <p:iterate type="lt">
                    <p:tmPct val="4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afterEffect">
                  <p:stCondLst>
                    <p:cond delay="0"/>
                  </p:stCondLst>
                  <p:iterate type="lt">
                    <p:tmPct val="4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afterEffect">
                  <p:stCondLst>
                    <p:cond delay="0"/>
                  </p:stCondLst>
                  <p:iterate type="lt">
                    <p:tmPct val="4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afterEffect">
                  <p:stCondLst>
                    <p:cond delay="0"/>
                  </p:stCondLst>
                  <p:iterate type="lt">
                    <p:tmPct val="4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D9D9D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-93663" y="6453188"/>
            <a:ext cx="853281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/>
            <a:r>
              <a:rPr lang="en-US" sz="1200" dirty="0">
                <a:solidFill>
                  <a:srgbClr val="4D4D4D"/>
                </a:solidFill>
                <a:latin typeface="Neo Sans" pitchFamily="34" charset="0"/>
              </a:rPr>
              <a:t>m62 </a:t>
            </a:r>
            <a:r>
              <a:rPr lang="en-US" sz="1200" dirty="0" err="1">
                <a:solidFill>
                  <a:srgbClr val="4D4D4D"/>
                </a:solidFill>
                <a:latin typeface="Neo Sans" pitchFamily="34" charset="0"/>
              </a:rPr>
              <a:t>visualcommunications</a:t>
            </a:r>
            <a:r>
              <a:rPr lang="en-US" sz="1200" dirty="0">
                <a:solidFill>
                  <a:srgbClr val="4D4D4D"/>
                </a:solidFill>
                <a:latin typeface="Neo Sans" pitchFamily="34" charset="0"/>
              </a:rPr>
              <a:t> is the global leader in presentation effectiveness, from offices in the UK, USA, and Singapore</a:t>
            </a:r>
          </a:p>
        </p:txBody>
      </p:sp>
      <p:pic>
        <p:nvPicPr>
          <p:cNvPr id="7172" name="Picture 4" descr="m62-logo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502650" y="6484938"/>
            <a:ext cx="381000" cy="257175"/>
          </a:xfrm>
          <a:prstGeom prst="rect">
            <a:avLst/>
          </a:prstGeom>
          <a:noFill/>
        </p:spPr>
      </p:pic>
      <p:pic>
        <p:nvPicPr>
          <p:cNvPr id="7173" name="Picture 5" descr="1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60350" y="777875"/>
            <a:ext cx="2000250" cy="1457325"/>
          </a:xfrm>
          <a:prstGeom prst="rect">
            <a:avLst/>
          </a:prstGeom>
          <a:noFill/>
        </p:spPr>
      </p:pic>
      <p:pic>
        <p:nvPicPr>
          <p:cNvPr id="7174" name="Picture 6" descr="2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87338" y="2673350"/>
            <a:ext cx="2000250" cy="1457325"/>
          </a:xfrm>
          <a:prstGeom prst="rect">
            <a:avLst/>
          </a:prstGeom>
          <a:noFill/>
        </p:spPr>
      </p:pic>
      <p:pic>
        <p:nvPicPr>
          <p:cNvPr id="7175" name="Picture 7" descr="3">
            <a:hlinkClick r:id="rId19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87338" y="4568825"/>
            <a:ext cx="2000250" cy="1457325"/>
          </a:xfrm>
          <a:prstGeom prst="rect">
            <a:avLst/>
          </a:prstGeom>
          <a:noFill/>
        </p:spPr>
      </p:pic>
      <p:sp>
        <p:nvSpPr>
          <p:cNvPr id="7176" name="Text Box 8">
            <a:hlinkClick r:id="rId15"/>
          </p:cNvPr>
          <p:cNvSpPr txBox="1">
            <a:spLocks noChangeArrowheads="1"/>
          </p:cNvSpPr>
          <p:nvPr/>
        </p:nvSpPr>
        <p:spPr bwMode="auto">
          <a:xfrm>
            <a:off x="379413" y="2290763"/>
            <a:ext cx="1636712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US" sz="1400">
                <a:solidFill>
                  <a:srgbClr val="135971"/>
                </a:solidFill>
                <a:latin typeface="Neo Sans" pitchFamily="34" charset="0"/>
              </a:rPr>
              <a:t>Beyond Bullet Points</a:t>
            </a:r>
          </a:p>
        </p:txBody>
      </p:sp>
      <p:sp>
        <p:nvSpPr>
          <p:cNvPr id="7177" name="Text Box 9">
            <a:hlinkClick r:id="rId17"/>
          </p:cNvPr>
          <p:cNvSpPr txBox="1">
            <a:spLocks noChangeArrowheads="1"/>
          </p:cNvSpPr>
          <p:nvPr/>
        </p:nvSpPr>
        <p:spPr bwMode="auto">
          <a:xfrm>
            <a:off x="379413" y="4189413"/>
            <a:ext cx="1417637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US" sz="1400">
                <a:solidFill>
                  <a:srgbClr val="135971"/>
                </a:solidFill>
                <a:latin typeface="Neo Sans" pitchFamily="34" charset="0"/>
              </a:rPr>
              <a:t>PowerPoint Slides</a:t>
            </a:r>
          </a:p>
        </p:txBody>
      </p:sp>
      <p:sp>
        <p:nvSpPr>
          <p:cNvPr id="7178" name="Text Box 10">
            <a:hlinkClick r:id="rId19"/>
          </p:cNvPr>
          <p:cNvSpPr txBox="1">
            <a:spLocks noChangeArrowheads="1"/>
          </p:cNvSpPr>
          <p:nvPr/>
        </p:nvSpPr>
        <p:spPr bwMode="auto">
          <a:xfrm>
            <a:off x="379413" y="6084888"/>
            <a:ext cx="1598612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US" sz="1400">
                <a:solidFill>
                  <a:srgbClr val="135971"/>
                </a:solidFill>
                <a:latin typeface="Neo Sans" pitchFamily="34" charset="0"/>
              </a:rPr>
              <a:t>PowerPoint Training</a:t>
            </a:r>
          </a:p>
        </p:txBody>
      </p:sp>
      <p:pic>
        <p:nvPicPr>
          <p:cNvPr id="7179" name="Picture 11" descr="b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520950" y="777875"/>
            <a:ext cx="6362700" cy="5248275"/>
          </a:xfrm>
          <a:prstGeom prst="rect">
            <a:avLst/>
          </a:prstGeom>
          <a:noFill/>
        </p:spPr>
      </p:pic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28575" y="188913"/>
            <a:ext cx="91154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US" sz="2100">
                <a:solidFill>
                  <a:srgbClr val="333333"/>
                </a:solidFill>
                <a:latin typeface="Neo Sans" pitchFamily="34" charset="0"/>
              </a:rPr>
              <a:t>It’s not the </a:t>
            </a:r>
            <a:r>
              <a:rPr lang="en-US" sz="2100" b="1">
                <a:solidFill>
                  <a:srgbClr val="333333"/>
                </a:solidFill>
                <a:latin typeface="Neo Sans" pitchFamily="34" charset="0"/>
              </a:rPr>
              <a:t>design</a:t>
            </a:r>
            <a:r>
              <a:rPr lang="en-US" sz="2100">
                <a:solidFill>
                  <a:srgbClr val="333333"/>
                </a:solidFill>
                <a:latin typeface="Neo Sans" pitchFamily="34" charset="0"/>
              </a:rPr>
              <a:t> of your template, it’s what you </a:t>
            </a:r>
            <a:r>
              <a:rPr lang="en-US" sz="2100" b="1">
                <a:solidFill>
                  <a:srgbClr val="333333"/>
                </a:solidFill>
                <a:latin typeface="Neo Sans" pitchFamily="34" charset="0"/>
              </a:rPr>
              <a:t>do with it</a:t>
            </a:r>
            <a:r>
              <a:rPr lang="en-US" sz="2100">
                <a:solidFill>
                  <a:srgbClr val="333333"/>
                </a:solidFill>
                <a:latin typeface="Neo Sans" pitchFamily="34" charset="0"/>
              </a:rPr>
              <a:t> that counts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533400"/>
            <a:ext cx="8305800" cy="1470025"/>
          </a:xfrm>
        </p:spPr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Composite Material with Structural and Power Storage Capabilities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54872" y="2781300"/>
            <a:ext cx="6400800" cy="1752600"/>
          </a:xfrm>
        </p:spPr>
        <p:txBody>
          <a:bodyPr/>
          <a:lstStyle/>
          <a:p>
            <a:endParaRPr lang="en-US" sz="2800" b="1" dirty="0">
              <a:solidFill>
                <a:schemeClr val="accent2"/>
              </a:solidFill>
            </a:endParaRPr>
          </a:p>
          <a:p>
            <a:r>
              <a:rPr lang="en-US" sz="2800" b="1" dirty="0" smtClean="0">
                <a:solidFill>
                  <a:schemeClr val="accent2"/>
                </a:solidFill>
              </a:rPr>
              <a:t>Chris Simpson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2078" name="AutoShape 30"/>
          <p:cNvSpPr>
            <a:spLocks noChangeAspect="1" noChangeArrowheads="1" noTextEdit="1"/>
          </p:cNvSpPr>
          <p:nvPr/>
        </p:nvSpPr>
        <p:spPr bwMode="auto">
          <a:xfrm>
            <a:off x="468313" y="6367463"/>
            <a:ext cx="9588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Chris\Downloads\sunset_high_r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657600"/>
            <a:ext cx="2134077" cy="284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hris\Downloads\Nasa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251" y="4610100"/>
            <a:ext cx="2497949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9" name="Picture 53" descr="Untitled-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9000"/>
                    </a14:imgEffect>
                    <a14:imgEffect>
                      <a14:brightnessContrast bright="25000" contrast="-27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095500" y="0"/>
            <a:ext cx="7048500" cy="3695700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000" b="1" dirty="0" smtClean="0">
                <a:solidFill>
                  <a:schemeClr val="accent2"/>
                </a:solidFill>
              </a:rPr>
              <a:t>Mechanical Testing</a:t>
            </a:r>
            <a:endParaRPr lang="en-US" sz="3000" b="1" dirty="0">
              <a:solidFill>
                <a:schemeClr val="accent2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27354" y="1295400"/>
            <a:ext cx="4038600" cy="5073650"/>
          </a:xfrm>
        </p:spPr>
        <p:txBody>
          <a:bodyPr/>
          <a:lstStyle/>
          <a:p>
            <a:pPr marL="0" indent="0">
              <a:buNone/>
            </a:pPr>
            <a:r>
              <a:rPr lang="en-US" sz="2300" dirty="0">
                <a:solidFill>
                  <a:schemeClr val="accent2"/>
                </a:solidFill>
              </a:rPr>
              <a:t>Tension testing (ASTM 3039</a:t>
            </a:r>
            <a:r>
              <a:rPr lang="en-US" sz="2300" dirty="0" smtClean="0">
                <a:solidFill>
                  <a:schemeClr val="accent2"/>
                </a:solidFill>
              </a:rPr>
              <a:t>)</a:t>
            </a:r>
            <a:endParaRPr lang="en-US" sz="2000" noProof="1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sz="2300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sz="23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sz="2300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sz="2300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sz="2000" noProof="1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sz="2000" noProof="1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sz="2400" noProof="1"/>
              <a:t>	</a:t>
            </a:r>
            <a:r>
              <a:rPr lang="en-US" sz="2400" noProof="1" smtClean="0"/>
              <a:t>				</a:t>
            </a:r>
            <a:endParaRPr lang="en-US" sz="2400" noProof="1"/>
          </a:p>
          <a:p>
            <a:pPr marL="0" indent="0">
              <a:buNone/>
            </a:pPr>
            <a:endParaRPr lang="en-US" sz="2400" noProof="1"/>
          </a:p>
          <a:p>
            <a:pPr marL="0" indent="0">
              <a:buNone/>
            </a:pPr>
            <a:endParaRPr lang="en-US" sz="2400" noProof="1" smtClean="0"/>
          </a:p>
          <a:p>
            <a:pPr marL="0" indent="0">
              <a:buNone/>
            </a:pPr>
            <a:endParaRPr lang="en-US" sz="2400" noProof="1"/>
          </a:p>
          <a:p>
            <a:pPr marL="0" indent="0">
              <a:buNone/>
            </a:pPr>
            <a:endParaRPr lang="en-US" sz="2400" noProof="1" smtClean="0"/>
          </a:p>
          <a:p>
            <a:pPr marL="0" indent="0">
              <a:buNone/>
            </a:pPr>
            <a:endParaRPr lang="en-US" noProof="1" smtClean="0"/>
          </a:p>
          <a:p>
            <a:pPr marL="0" indent="0">
              <a:buNone/>
            </a:pPr>
            <a:endParaRPr lang="en-US" noProof="1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0" y="1250950"/>
            <a:ext cx="4038600" cy="507365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chemeClr val="accent2"/>
                </a:solidFill>
              </a:rPr>
              <a:t>Flexure Testing (ASTM 790</a:t>
            </a:r>
            <a:r>
              <a:rPr lang="en-US" sz="2400" dirty="0" smtClean="0">
                <a:solidFill>
                  <a:schemeClr val="accent2"/>
                </a:solidFill>
              </a:rPr>
              <a:t>)</a:t>
            </a:r>
            <a:endParaRPr lang="en-US" sz="2400" dirty="0">
              <a:solidFill>
                <a:schemeClr val="accent2"/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533400" y="1850741"/>
            <a:ext cx="3471571" cy="3788059"/>
            <a:chOff x="1155699" y="3123848"/>
            <a:chExt cx="2249289" cy="3447523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80818" y="3498729"/>
              <a:ext cx="2999052" cy="2249289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 bwMode="auto">
            <a:xfrm>
              <a:off x="1181099" y="6222690"/>
              <a:ext cx="711201" cy="348681"/>
            </a:xfrm>
            <a:prstGeom prst="rect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Calibri" pitchFamily="34" charset="0"/>
                </a:rPr>
                <a:t>Grips</a:t>
              </a:r>
            </a:p>
          </p:txBody>
        </p:sp>
        <p:cxnSp>
          <p:nvCxnSpPr>
            <p:cNvPr id="38" name="Straight Arrow Connector 37"/>
            <p:cNvCxnSpPr>
              <a:stCxn id="37" idx="0"/>
            </p:cNvCxnSpPr>
            <p:nvPr/>
          </p:nvCxnSpPr>
          <p:spPr bwMode="auto">
            <a:xfrm flipV="1">
              <a:off x="1536700" y="4025900"/>
              <a:ext cx="266700" cy="219679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39" name="Straight Arrow Connector 38"/>
            <p:cNvCxnSpPr/>
            <p:nvPr/>
          </p:nvCxnSpPr>
          <p:spPr bwMode="auto">
            <a:xfrm flipH="1" flipV="1">
              <a:off x="2463230" y="5136228"/>
              <a:ext cx="493358" cy="109880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40" name="Straight Arrow Connector 39"/>
            <p:cNvCxnSpPr>
              <a:stCxn id="37" idx="0"/>
            </p:cNvCxnSpPr>
            <p:nvPr/>
          </p:nvCxnSpPr>
          <p:spPr bwMode="auto">
            <a:xfrm flipV="1">
              <a:off x="1536700" y="5529609"/>
              <a:ext cx="266700" cy="69308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sp>
        <p:nvSpPr>
          <p:cNvPr id="41" name="Rectangle 40"/>
          <p:cNvSpPr/>
          <p:nvPr/>
        </p:nvSpPr>
        <p:spPr bwMode="auto">
          <a:xfrm>
            <a:off x="2246654" y="5214238"/>
            <a:ext cx="1594239" cy="348681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3501 Celgard sample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4495801" y="1698340"/>
            <a:ext cx="4610100" cy="3788060"/>
            <a:chOff x="4702178" y="3576547"/>
            <a:chExt cx="3429915" cy="2509836"/>
          </a:xfrm>
        </p:grpSpPr>
        <p:pic>
          <p:nvPicPr>
            <p:cNvPr id="44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2178" y="3576547"/>
              <a:ext cx="3429915" cy="25098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5" name="Rectangle 44"/>
            <p:cNvSpPr/>
            <p:nvPr/>
          </p:nvSpPr>
          <p:spPr bwMode="auto">
            <a:xfrm>
              <a:off x="6402962" y="5768163"/>
              <a:ext cx="665612" cy="29227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Calibri" pitchFamily="34" charset="0"/>
                </a:rPr>
                <a:t>           2500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7908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9" name="Picture 53" descr="Untitled-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9000"/>
                    </a14:imgEffect>
                    <a14:imgEffect>
                      <a14:brightnessContrast bright="25000" contrast="-27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133600" y="0"/>
            <a:ext cx="7048500" cy="3695700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52500" y="-128588"/>
            <a:ext cx="7651750" cy="1195388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chemeClr val="accent2"/>
                </a:solidFill>
              </a:rPr>
              <a:t>Mechanical Testing Results</a:t>
            </a:r>
            <a:endParaRPr lang="en-US" sz="3200" b="1" dirty="0">
              <a:solidFill>
                <a:schemeClr val="accent2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noProof="1"/>
              <a:t>	</a:t>
            </a:r>
          </a:p>
          <a:p>
            <a:pPr marL="0" indent="0">
              <a:buNone/>
            </a:pPr>
            <a:endParaRPr lang="en-US" noProof="1" smtClean="0"/>
          </a:p>
          <a:p>
            <a:pPr marL="0" indent="0">
              <a:buNone/>
            </a:pPr>
            <a:endParaRPr lang="en-US" noProof="1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22" y="990600"/>
            <a:ext cx="4100770" cy="2705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228" y="3352800"/>
            <a:ext cx="4493371" cy="29640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22" y="3669268"/>
            <a:ext cx="1454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Tensile tests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24600" y="2998600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Flexural tests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58913" y="99060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Li salt concentration does not </a:t>
            </a:r>
            <a:endParaRPr lang="en-US" sz="2000" dirty="0" smtClean="0">
              <a:solidFill>
                <a:schemeClr val="accent2"/>
              </a:solidFill>
            </a:endParaRPr>
          </a:p>
          <a:p>
            <a:r>
              <a:rPr lang="en-US" sz="2000" dirty="0" smtClean="0">
                <a:solidFill>
                  <a:schemeClr val="accent2"/>
                </a:solidFill>
              </a:rPr>
              <a:t>have </a:t>
            </a:r>
            <a:r>
              <a:rPr lang="en-US" sz="2000" dirty="0">
                <a:solidFill>
                  <a:schemeClr val="accent2"/>
                </a:solidFill>
              </a:rPr>
              <a:t>a significant effect on </a:t>
            </a:r>
            <a:r>
              <a:rPr lang="en-US" sz="2000" dirty="0" smtClean="0">
                <a:solidFill>
                  <a:schemeClr val="accent2"/>
                </a:solidFill>
              </a:rPr>
              <a:t>strength.</a:t>
            </a: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0262" y="5181600"/>
            <a:ext cx="50161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US" sz="2000" dirty="0">
                <a:solidFill>
                  <a:schemeClr val="accent2"/>
                </a:solidFill>
              </a:rPr>
              <a:t>Composite super-capacitors have </a:t>
            </a:r>
            <a:r>
              <a:rPr lang="en-US" sz="2000" dirty="0" smtClean="0">
                <a:solidFill>
                  <a:schemeClr val="accent2"/>
                </a:solidFill>
              </a:rPr>
              <a:t> strength and </a:t>
            </a:r>
            <a:r>
              <a:rPr lang="en-US" sz="2000" dirty="0">
                <a:solidFill>
                  <a:schemeClr val="accent2"/>
                </a:solidFill>
              </a:rPr>
              <a:t>stiffness of the same </a:t>
            </a:r>
            <a:r>
              <a:rPr lang="en-US" sz="2000" dirty="0" smtClean="0">
                <a:solidFill>
                  <a:schemeClr val="accent2"/>
                </a:solidFill>
              </a:rPr>
              <a:t>       order  of </a:t>
            </a:r>
            <a:r>
              <a:rPr lang="en-US" sz="2000" dirty="0">
                <a:solidFill>
                  <a:schemeClr val="accent2"/>
                </a:solidFill>
              </a:rPr>
              <a:t>magnitude as standard </a:t>
            </a:r>
            <a:r>
              <a:rPr lang="en-US" sz="2000" dirty="0" smtClean="0">
                <a:solidFill>
                  <a:schemeClr val="accent2"/>
                </a:solidFill>
              </a:rPr>
              <a:t> composite </a:t>
            </a:r>
            <a:r>
              <a:rPr lang="en-US" sz="2000" dirty="0" smtClean="0">
                <a:solidFill>
                  <a:schemeClr val="accent2"/>
                </a:solidFill>
              </a:rPr>
              <a:t>materials.</a:t>
            </a:r>
            <a:endParaRPr lang="en-US" sz="2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4819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9" name="Picture 53" descr="Untitled-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9000"/>
                    </a14:imgEffect>
                    <a14:imgEffect>
                      <a14:brightnessContrast bright="25000" contrast="-27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133600" y="0"/>
            <a:ext cx="7048500" cy="3695700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52500" y="-128588"/>
            <a:ext cx="7651750" cy="1195388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chemeClr val="accent2"/>
                </a:solidFill>
              </a:rPr>
              <a:t>Future Work</a:t>
            </a:r>
            <a:endParaRPr lang="en-US" sz="3200" b="1" dirty="0">
              <a:solidFill>
                <a:schemeClr val="accent2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847850"/>
            <a:ext cx="8610600" cy="2971800"/>
          </a:xfrm>
        </p:spPr>
        <p:txBody>
          <a:bodyPr/>
          <a:lstStyle/>
          <a:p>
            <a:pPr lvl="1">
              <a:buFont typeface="Wingdings" pitchFamily="2" charset="2"/>
              <a:buChar char="§"/>
            </a:pPr>
            <a:r>
              <a:rPr lang="en-US" sz="2400" noProof="1">
                <a:solidFill>
                  <a:schemeClr val="accent2"/>
                </a:solidFill>
              </a:rPr>
              <a:t>	</a:t>
            </a:r>
            <a:r>
              <a:rPr lang="en-US" sz="2500" noProof="1" smtClean="0">
                <a:solidFill>
                  <a:schemeClr val="accent2"/>
                </a:solidFill>
              </a:rPr>
              <a:t>Research more solid polymer electrolyte      	formulations to enhance specific capacitance</a:t>
            </a:r>
          </a:p>
          <a:p>
            <a:pPr marL="457200" lvl="1" indent="0">
              <a:buNone/>
            </a:pPr>
            <a:r>
              <a:rPr lang="en-US" sz="2500" noProof="1" smtClean="0">
                <a:solidFill>
                  <a:schemeClr val="accent2"/>
                </a:solidFill>
              </a:rPr>
              <a:t>     as well as mechanical strength.</a:t>
            </a:r>
          </a:p>
          <a:p>
            <a:pPr>
              <a:buFont typeface="Wingdings" pitchFamily="2" charset="2"/>
              <a:buChar char="§"/>
            </a:pPr>
            <a:endParaRPr lang="en-US" sz="2500" noProof="1" smtClean="0">
              <a:solidFill>
                <a:schemeClr val="accent2"/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500" noProof="1">
                <a:solidFill>
                  <a:schemeClr val="accent2"/>
                </a:solidFill>
              </a:rPr>
              <a:t>	</a:t>
            </a:r>
            <a:r>
              <a:rPr lang="en-US" sz="2500" noProof="1" smtClean="0">
                <a:solidFill>
                  <a:schemeClr val="accent2"/>
                </a:solidFill>
              </a:rPr>
              <a:t>Experiment with other composite materials </a:t>
            </a:r>
          </a:p>
          <a:p>
            <a:pPr marL="0" indent="0">
              <a:buNone/>
            </a:pPr>
            <a:endParaRPr lang="en-US" noProof="1"/>
          </a:p>
          <a:p>
            <a:pPr marL="0" indent="0">
              <a:buNone/>
            </a:pPr>
            <a:endParaRPr lang="en-US" sz="4000" noProof="1" smtClean="0"/>
          </a:p>
          <a:p>
            <a:pPr marL="0" indent="0">
              <a:buNone/>
            </a:pPr>
            <a:endParaRPr lang="en-US" sz="4000" noProof="1"/>
          </a:p>
        </p:txBody>
      </p:sp>
    </p:spTree>
    <p:extLst>
      <p:ext uri="{BB962C8B-B14F-4D97-AF65-F5344CB8AC3E}">
        <p14:creationId xmlns:p14="http://schemas.microsoft.com/office/powerpoint/2010/main" val="15456174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9" name="Picture 53" descr="Untitled-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9000"/>
                    </a14:imgEffect>
                    <a14:imgEffect>
                      <a14:brightnessContrast bright="25000" contrast="-27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133600" y="0"/>
            <a:ext cx="7048500" cy="3695700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52500" y="-128588"/>
            <a:ext cx="7651750" cy="1195388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chemeClr val="accent2"/>
                </a:solidFill>
              </a:rPr>
              <a:t>Conclusions</a:t>
            </a:r>
            <a:endParaRPr lang="en-US" sz="3200" b="1" dirty="0">
              <a:solidFill>
                <a:schemeClr val="accent2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400" noProof="1" smtClean="0"/>
          </a:p>
          <a:p>
            <a:pPr>
              <a:buFont typeface="Wingdings" pitchFamily="2" charset="2"/>
              <a:buChar char="§"/>
            </a:pPr>
            <a:r>
              <a:rPr lang="en-US" sz="2400" noProof="1" smtClean="0">
                <a:solidFill>
                  <a:schemeClr val="accent2"/>
                </a:solidFill>
              </a:rPr>
              <a:t>Capacitors with structural capability are feasible.</a:t>
            </a:r>
          </a:p>
          <a:p>
            <a:pPr>
              <a:buFont typeface="Wingdings" pitchFamily="2" charset="2"/>
              <a:buChar char="§"/>
            </a:pPr>
            <a:endParaRPr lang="en-US" sz="2400" noProof="1" smtClean="0">
              <a:solidFill>
                <a:schemeClr val="accent2"/>
              </a:solidFill>
            </a:endParaRPr>
          </a:p>
          <a:p>
            <a:pPr>
              <a:buFont typeface="Wingdings" pitchFamily="2" charset="2"/>
              <a:buChar char="§"/>
            </a:pPr>
            <a:endParaRPr lang="en-US" sz="2400" noProof="1">
              <a:solidFill>
                <a:schemeClr val="accent2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2400" noProof="1" smtClean="0">
                <a:solidFill>
                  <a:schemeClr val="accent2"/>
                </a:solidFill>
              </a:rPr>
              <a:t>High energy density is achievable.</a:t>
            </a:r>
          </a:p>
          <a:p>
            <a:pPr>
              <a:buFont typeface="Wingdings" pitchFamily="2" charset="2"/>
              <a:buChar char="§"/>
            </a:pPr>
            <a:endParaRPr lang="en-US" sz="2400" noProof="1" smtClean="0">
              <a:solidFill>
                <a:schemeClr val="accent2"/>
              </a:solidFill>
            </a:endParaRPr>
          </a:p>
          <a:p>
            <a:pPr>
              <a:buFont typeface="Wingdings" pitchFamily="2" charset="2"/>
              <a:buChar char="§"/>
            </a:pPr>
            <a:endParaRPr lang="en-US" sz="2400" noProof="1">
              <a:solidFill>
                <a:schemeClr val="accent2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2400" noProof="1" smtClean="0">
                <a:solidFill>
                  <a:schemeClr val="accent2"/>
                </a:solidFill>
              </a:rPr>
              <a:t>The structural properties of the capacitors are comparable with those of regular carbon fiber materials.</a:t>
            </a:r>
          </a:p>
          <a:p>
            <a:pPr marL="0" indent="0">
              <a:buNone/>
            </a:pPr>
            <a:endParaRPr lang="en-US" sz="2400" noProof="1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sz="2400" noProof="1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26855130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9" name="Picture 53" descr="Untitled-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9000"/>
                    </a14:imgEffect>
                    <a14:imgEffect>
                      <a14:brightnessContrast bright="25000" contrast="-27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133600" y="0"/>
            <a:ext cx="7048500" cy="3695700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52500" y="-128588"/>
            <a:ext cx="7651750" cy="1195388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chemeClr val="accent2"/>
                </a:solidFill>
              </a:rPr>
              <a:t>Acknowledgements</a:t>
            </a:r>
            <a:endParaRPr lang="en-US" sz="3200" b="1" dirty="0">
              <a:solidFill>
                <a:schemeClr val="accent2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073650"/>
          </a:xfrm>
        </p:spPr>
        <p:txBody>
          <a:bodyPr/>
          <a:lstStyle/>
          <a:p>
            <a:pPr marL="0" indent="0">
              <a:buNone/>
            </a:pPr>
            <a:r>
              <a:rPr lang="en-US" sz="2400" noProof="1" smtClean="0">
                <a:solidFill>
                  <a:schemeClr val="accent2"/>
                </a:solidFill>
              </a:rPr>
              <a:t>Thank you to:</a:t>
            </a:r>
          </a:p>
          <a:p>
            <a:pPr marL="0" indent="0">
              <a:buNone/>
            </a:pPr>
            <a:endParaRPr lang="en-US" sz="2400" noProof="1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sz="2400" noProof="1">
                <a:solidFill>
                  <a:schemeClr val="accent2"/>
                </a:solidFill>
              </a:rPr>
              <a:t>NASA/NAU Space Grant</a:t>
            </a:r>
          </a:p>
          <a:p>
            <a:pPr marL="0" indent="0">
              <a:buNone/>
            </a:pPr>
            <a:r>
              <a:rPr lang="en-US" sz="2400" noProof="1" smtClean="0">
                <a:solidFill>
                  <a:schemeClr val="accent2"/>
                </a:solidFill>
              </a:rPr>
              <a:t>Dr. Barlow</a:t>
            </a:r>
          </a:p>
          <a:p>
            <a:pPr marL="0" indent="0">
              <a:buNone/>
            </a:pPr>
            <a:r>
              <a:rPr lang="en-US" sz="2400" noProof="1" smtClean="0">
                <a:solidFill>
                  <a:schemeClr val="accent2"/>
                </a:solidFill>
              </a:rPr>
              <a:t>Kathleen Stigmon</a:t>
            </a:r>
          </a:p>
          <a:p>
            <a:pPr marL="0" indent="0">
              <a:buNone/>
            </a:pPr>
            <a:r>
              <a:rPr lang="en-US" sz="2400" noProof="1" smtClean="0">
                <a:solidFill>
                  <a:schemeClr val="accent2"/>
                </a:solidFill>
              </a:rPr>
              <a:t>Dr. Ciocanel</a:t>
            </a:r>
          </a:p>
          <a:p>
            <a:pPr marL="0" indent="0">
              <a:buNone/>
            </a:pPr>
            <a:endParaRPr lang="en-US" sz="2400" noProof="1" smtClean="0"/>
          </a:p>
          <a:p>
            <a:pPr marL="0" indent="0">
              <a:buNone/>
            </a:pPr>
            <a:endParaRPr lang="en-US" noProof="1" smtClean="0"/>
          </a:p>
          <a:p>
            <a:pPr marL="0" indent="0">
              <a:buNone/>
            </a:pPr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4374188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9" name="Picture 53" descr="Untitled-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9000"/>
                    </a14:imgEffect>
                    <a14:imgEffect>
                      <a14:brightnessContrast bright="25000" contrast="-27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133600" y="0"/>
            <a:ext cx="7048500" cy="3695700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 smtClean="0">
                <a:solidFill>
                  <a:schemeClr val="accent2"/>
                </a:solidFill>
              </a:rPr>
              <a:t>Introduction</a:t>
            </a:r>
            <a:endParaRPr lang="en-US" sz="3200" b="1" dirty="0">
              <a:solidFill>
                <a:schemeClr val="accent2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77510" y="1696905"/>
            <a:ext cx="4038600" cy="1276350"/>
          </a:xfrm>
        </p:spPr>
        <p:txBody>
          <a:bodyPr/>
          <a:lstStyle/>
          <a:p>
            <a:pPr marL="0" indent="0">
              <a:buNone/>
            </a:pPr>
            <a:endParaRPr lang="en-US" sz="2400" noProof="1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sz="2400" noProof="1" smtClean="0">
                <a:solidFill>
                  <a:schemeClr val="accent2"/>
                </a:solidFill>
              </a:rPr>
              <a:t>Electrical circuit board with capacitors:</a:t>
            </a:r>
          </a:p>
          <a:p>
            <a:pPr marL="0" indent="0">
              <a:buNone/>
            </a:pPr>
            <a:r>
              <a:rPr lang="en-US" sz="2400" noProof="1" smtClean="0">
                <a:solidFill>
                  <a:schemeClr val="accent2"/>
                </a:solidFill>
              </a:rPr>
              <a:t> </a:t>
            </a:r>
            <a:endParaRPr lang="en-US" sz="2400" noProof="1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sz="2400" noProof="1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noProof="1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noProof="1">
              <a:solidFill>
                <a:schemeClr val="accent2"/>
              </a:solidFill>
            </a:endParaRP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143" y="3196173"/>
            <a:ext cx="3357563" cy="2686050"/>
          </a:xfrm>
        </p:spPr>
      </p:pic>
      <p:pic>
        <p:nvPicPr>
          <p:cNvPr id="1027" name="Picture 3" descr="C:\Users\Chris\Documents\electrical-circuit-boar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113808"/>
            <a:ext cx="4352816" cy="281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33400" y="838200"/>
            <a:ext cx="815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2400" kern="0" noProof="1">
                <a:solidFill>
                  <a:schemeClr val="accent2"/>
                </a:solidFill>
                <a:latin typeface="Arial"/>
              </a:rPr>
              <a:t>Capacitors – electricity storage devices that can charge and discharge instantaneously.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43500" y="2057400"/>
            <a:ext cx="375285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Basic layout of dielectric capacitor:</a:t>
            </a:r>
          </a:p>
          <a:p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" y="5943600"/>
            <a:ext cx="23968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accent2"/>
                </a:solidFill>
              </a:rPr>
              <a:t>Photo courtesy of circuitelectronics.info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400264" y="5931622"/>
            <a:ext cx="19559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accent2"/>
                </a:solidFill>
              </a:rPr>
              <a:t>Photo courtesy of wikipedia.org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9" name="Picture 53" descr="Untitled-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9000"/>
                    </a14:imgEffect>
                    <a14:imgEffect>
                      <a14:brightnessContrast bright="25000" contrast="-27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133600" y="0"/>
            <a:ext cx="7048500" cy="3695700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52500" y="-128588"/>
            <a:ext cx="7651750" cy="1195388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chemeClr val="accent2"/>
                </a:solidFill>
              </a:rPr>
              <a:t>Capacitance</a:t>
            </a:r>
            <a:endParaRPr lang="en-US" sz="3200" b="1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052513"/>
                <a:ext cx="8229600" cy="507365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noProof="1" smtClean="0">
                    <a:solidFill>
                      <a:schemeClr val="accent2"/>
                    </a:solidFill>
                  </a:rPr>
                  <a:t>Capacitance can be calculated </a:t>
                </a:r>
                <a:r>
                  <a:rPr lang="en-US" sz="2400" noProof="1">
                    <a:solidFill>
                      <a:schemeClr val="accent2"/>
                    </a:solidFill>
                  </a:rPr>
                  <a:t>by</a:t>
                </a:r>
                <a:r>
                  <a:rPr lang="en-US" sz="2400" noProof="1" smtClean="0">
                    <a:solidFill>
                      <a:schemeClr val="accent2"/>
                    </a:solidFill>
                  </a:rPr>
                  <a:t>:</a:t>
                </a:r>
              </a:p>
              <a:p>
                <a:pPr marL="0" indent="0">
                  <a:buNone/>
                </a:pPr>
                <a:endParaRPr lang="en-US" sz="1500" i="1" noProof="1">
                  <a:solidFill>
                    <a:schemeClr val="accent2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 noProof="1" smtClean="0">
                        <a:solidFill>
                          <a:schemeClr val="accent2"/>
                        </a:solidFill>
                        <a:latin typeface="Cambria Math"/>
                      </a:rPr>
                      <m:t>𝐶</m:t>
                    </m:r>
                    <m:r>
                      <a:rPr lang="en-US" sz="2400" i="1" noProof="1" smtClean="0">
                        <a:solidFill>
                          <a:schemeClr val="accent2"/>
                        </a:solidFill>
                        <a:latin typeface="Cambria Math"/>
                      </a:rPr>
                      <m:t>=ℇ</m:t>
                    </m:r>
                    <m:r>
                      <a:rPr lang="en-US" sz="2400" i="1" baseline="-25000" noProof="1">
                        <a:solidFill>
                          <a:schemeClr val="accent2"/>
                        </a:solidFill>
                        <a:latin typeface="Cambria Math"/>
                      </a:rPr>
                      <m:t>𝑟</m:t>
                    </m:r>
                    <m:r>
                      <a:rPr lang="en-US" sz="2400" i="1" noProof="1">
                        <a:solidFill>
                          <a:schemeClr val="accent2"/>
                        </a:solidFill>
                        <a:latin typeface="Cambria Math"/>
                      </a:rPr>
                      <m:t>ℇ</m:t>
                    </m:r>
                    <m:r>
                      <a:rPr lang="en-US" sz="2400" i="1" baseline="-25000" noProof="1">
                        <a:solidFill>
                          <a:schemeClr val="accent2"/>
                        </a:solidFill>
                        <a:latin typeface="Cambria Math"/>
                      </a:rPr>
                      <m:t>0</m:t>
                    </m:r>
                    <m:r>
                      <a:rPr lang="en-US" sz="2400" b="0" i="1" noProof="1" smtClean="0">
                        <a:solidFill>
                          <a:schemeClr val="accent2"/>
                        </a:solidFill>
                        <a:latin typeface="Cambria Math"/>
                      </a:rPr>
                      <m:t>(</m:t>
                    </m:r>
                    <m:f>
                      <m:f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 noProof="1">
                            <a:solidFill>
                              <a:schemeClr val="accent2"/>
                            </a:solidFill>
                            <a:latin typeface="Cambria Math"/>
                          </a:rPr>
                          <m:t>𝐴</m:t>
                        </m:r>
                      </m:num>
                      <m:den>
                        <m:r>
                          <a:rPr lang="en-US" sz="2400" i="1" noProof="1">
                            <a:solidFill>
                              <a:schemeClr val="accent2"/>
                            </a:solidFill>
                            <a:latin typeface="Cambria Math"/>
                          </a:rPr>
                          <m:t>𝑑</m:t>
                        </m:r>
                        <m:r>
                          <m:rPr>
                            <m:nor/>
                          </m:rPr>
                          <a:rPr lang="en-US" sz="2400" noProof="1">
                            <a:solidFill>
                              <a:schemeClr val="accent2"/>
                            </a:solidFill>
                          </a:rPr>
                          <m:t> </m:t>
                        </m:r>
                      </m:den>
                    </m:f>
                    <m:r>
                      <a:rPr lang="en-US" sz="2400" b="0" i="1" noProof="1" smtClean="0">
                        <a:solidFill>
                          <a:schemeClr val="accent2"/>
                        </a:solidFill>
                        <a:latin typeface="Cambria Math"/>
                      </a:rPr>
                      <m:t>)                                           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/>
                      </a:rPr>
                      <m:t>𝐶</m:t>
                    </m:r>
                    <m:r>
                      <a:rPr lang="en-US" sz="2400">
                        <a:solidFill>
                          <a:schemeClr val="accent2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𝑖</m:t>
                        </m:r>
                      </m:num>
                      <m:den>
                        <m:r>
                          <a:rPr lang="en-US" sz="2400">
                            <a:solidFill>
                              <a:schemeClr val="accent2"/>
                            </a:solidFill>
                            <a:latin typeface="Cambria Math"/>
                          </a:rPr>
                          <m:t>(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  <m:t>Δ</m:t>
                            </m:r>
                            <m:r>
                              <a:rPr lang="en-US" sz="2400" i="1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  <m:t>𝑉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  <m:t>Δ</m:t>
                            </m:r>
                            <m:r>
                              <a:rPr lang="en-US" sz="2400" i="1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  <m:t>𝑡</m:t>
                            </m:r>
                          </m:den>
                        </m:f>
                        <m:r>
                          <a:rPr lang="en-US" sz="2400">
                            <a:solidFill>
                              <a:schemeClr val="accent2"/>
                            </a:solidFill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400" noProof="1" smtClean="0">
                    <a:solidFill>
                      <a:schemeClr val="accent2"/>
                    </a:solidFill>
                  </a:rPr>
                  <a:t>  </a:t>
                </a:r>
              </a:p>
              <a:p>
                <a:pPr marL="0" indent="0">
                  <a:buNone/>
                </a:pPr>
                <a:endParaRPr lang="en-US" sz="2400" noProof="1"/>
              </a:p>
              <a:p>
                <a:pPr marL="0" indent="0">
                  <a:buNone/>
                </a:pPr>
                <a:endParaRPr lang="en-US" sz="2400" noProof="1" smtClean="0"/>
              </a:p>
              <a:p>
                <a:pPr marL="0" indent="0">
                  <a:buNone/>
                </a:pPr>
                <a:endParaRPr lang="en-US" sz="2400" noProof="1"/>
              </a:p>
              <a:p>
                <a:pPr marL="0" indent="0">
                  <a:buNone/>
                </a:pPr>
                <a:endParaRPr lang="en-US" sz="2400" noProof="1" smtClean="0"/>
              </a:p>
              <a:p>
                <a:pPr marL="0" indent="0">
                  <a:buNone/>
                </a:pPr>
                <a:r>
                  <a:rPr lang="en-US" sz="2400" noProof="1" smtClean="0">
                    <a:solidFill>
                      <a:schemeClr val="accent2"/>
                    </a:solidFill>
                  </a:rPr>
                  <a:t>2 ways to increase capacitance:</a:t>
                </a:r>
              </a:p>
              <a:p>
                <a:pPr marL="0" indent="0">
                  <a:buNone/>
                </a:pPr>
                <a:r>
                  <a:rPr lang="en-US" sz="2400" noProof="1" smtClean="0">
                    <a:solidFill>
                      <a:schemeClr val="accent2"/>
                    </a:solidFill>
                  </a:rPr>
                  <a:t>	- minimizing the separation distance</a:t>
                </a:r>
              </a:p>
              <a:p>
                <a:pPr marL="0" indent="0">
                  <a:buNone/>
                </a:pPr>
                <a:r>
                  <a:rPr lang="en-US" sz="2400" noProof="1">
                    <a:solidFill>
                      <a:schemeClr val="accent2"/>
                    </a:solidFill>
                  </a:rPr>
                  <a:t>	</a:t>
                </a:r>
                <a:r>
                  <a:rPr lang="en-US" sz="2400" noProof="1" smtClean="0">
                    <a:solidFill>
                      <a:schemeClr val="accent2"/>
                    </a:solidFill>
                  </a:rPr>
                  <a:t>- maximizing the surface area</a:t>
                </a:r>
              </a:p>
              <a:p>
                <a:pPr marL="0" indent="0">
                  <a:buNone/>
                </a:pPr>
                <a:endParaRPr lang="en-US" sz="2400" noProof="1" smtClean="0"/>
              </a:p>
              <a:p>
                <a:pPr marL="0" indent="0">
                  <a:buNone/>
                </a:pPr>
                <a:r>
                  <a:rPr lang="en-US" sz="1000" noProof="1" smtClean="0"/>
                  <a:t>		</a:t>
                </a:r>
              </a:p>
              <a:p>
                <a:pPr marL="0" indent="0">
                  <a:buNone/>
                </a:pPr>
                <a:endParaRPr lang="en-US" sz="2400" noProof="1"/>
              </a:p>
            </p:txBody>
          </p:sp>
        </mc:Choice>
        <mc:Fallback xmlns="">
          <p:sp>
            <p:nvSpPr>
              <p:cNvPr id="40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052513"/>
                <a:ext cx="8229600" cy="5073650"/>
              </a:xfrm>
              <a:blipFill rotWithShape="1">
                <a:blip r:embed="rId4"/>
                <a:stretch>
                  <a:fillRect l="-1111" t="-8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57199" y="2688119"/>
                <a:ext cx="8037513" cy="16014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noProof="1" smtClean="0">
                        <a:solidFill>
                          <a:schemeClr val="accent2"/>
                        </a:solidFill>
                        <a:latin typeface="Cambria Math"/>
                      </a:rPr>
                      <m:t>ℇ</m:t>
                    </m:r>
                    <m:r>
                      <a:rPr lang="en-US" i="1" baseline="-25000" noProof="1">
                        <a:solidFill>
                          <a:schemeClr val="accent2"/>
                        </a:solidFill>
                        <a:latin typeface="Cambria Math"/>
                      </a:rPr>
                      <m:t>𝑟</m:t>
                    </m:r>
                  </m:oMath>
                </a14:m>
                <a:r>
                  <a:rPr lang="en-US" noProof="1">
                    <a:solidFill>
                      <a:schemeClr val="accent2"/>
                    </a:solidFill>
                    <a:sym typeface="Wingdings" pitchFamily="2" charset="2"/>
                  </a:rPr>
                  <a:t> Permittivity	</a:t>
                </a:r>
                <a:r>
                  <a:rPr lang="en-US" noProof="1">
                    <a:solidFill>
                      <a:schemeClr val="accent2"/>
                    </a:solidFill>
                  </a:rPr>
                  <a:t> </a:t>
                </a:r>
                <a:r>
                  <a:rPr lang="en-US" noProof="1" smtClean="0">
                    <a:solidFill>
                      <a:schemeClr val="accent2"/>
                    </a:solidFill>
                  </a:rPr>
                  <a:t>                             C </a:t>
                </a:r>
                <a:r>
                  <a:rPr lang="en-US" noProof="1">
                    <a:solidFill>
                      <a:schemeClr val="accent2"/>
                    </a:solidFill>
                    <a:sym typeface="Wingdings" pitchFamily="2" charset="2"/>
                  </a:rPr>
                  <a:t> Capacitance (Farads)</a:t>
                </a:r>
                <a:endParaRPr lang="en-US" noProof="1" smtClean="0">
                  <a:solidFill>
                    <a:schemeClr val="accent2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i="1" noProof="1">
                        <a:solidFill>
                          <a:schemeClr val="accent2"/>
                        </a:solidFill>
                        <a:latin typeface="Cambria Math"/>
                      </a:rPr>
                      <m:t>ℇ</m:t>
                    </m:r>
                    <m:r>
                      <a:rPr lang="en-US" b="0" i="1" baseline="-25000" noProof="1" smtClean="0">
                        <a:solidFill>
                          <a:schemeClr val="accent2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noProof="1">
                    <a:solidFill>
                      <a:schemeClr val="accent2"/>
                    </a:solidFill>
                    <a:sym typeface="Wingdings" pitchFamily="2" charset="2"/>
                  </a:rPr>
                  <a:t> </a:t>
                </a:r>
                <a:r>
                  <a:rPr lang="en-US" noProof="1" smtClean="0">
                    <a:solidFill>
                      <a:schemeClr val="accent2"/>
                    </a:solidFill>
                    <a:sym typeface="Wingdings" pitchFamily="2" charset="2"/>
                  </a:rPr>
                  <a:t>Electric constant </a:t>
                </a:r>
                <a:r>
                  <a:rPr lang="en-US" noProof="1">
                    <a:solidFill>
                      <a:schemeClr val="accent2"/>
                    </a:solidFill>
                    <a:sym typeface="Wingdings" pitchFamily="2" charset="2"/>
                  </a:rPr>
                  <a:t>	</a:t>
                </a:r>
                <a:r>
                  <a:rPr lang="en-US" noProof="1" smtClean="0">
                    <a:solidFill>
                      <a:schemeClr val="accent2"/>
                    </a:solidFill>
                    <a:sym typeface="Wingdings" pitchFamily="2" charset="2"/>
                  </a:rPr>
                  <a:t>       </a:t>
                </a:r>
                <a:r>
                  <a:rPr lang="en-US" noProof="1">
                    <a:solidFill>
                      <a:schemeClr val="accent2"/>
                    </a:solidFill>
                    <a:sym typeface="Wingdings" pitchFamily="2" charset="2"/>
                  </a:rPr>
                  <a:t> </a:t>
                </a:r>
                <a:r>
                  <a:rPr lang="en-US" noProof="1" smtClean="0">
                    <a:solidFill>
                      <a:schemeClr val="accent2"/>
                    </a:solidFill>
                    <a:sym typeface="Wingdings" pitchFamily="2" charset="2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2"/>
                        </a:solidFill>
                        <a:latin typeface="Cambria Math"/>
                      </a:rPr>
                      <m:t>𝑖</m:t>
                    </m:r>
                    <m:r>
                      <a:rPr lang="en-US" i="1">
                        <a:solidFill>
                          <a:schemeClr val="accent2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noProof="1">
                    <a:solidFill>
                      <a:schemeClr val="accent2"/>
                    </a:solidFill>
                    <a:sym typeface="Wingdings" pitchFamily="2" charset="2"/>
                  </a:rPr>
                  <a:t> Current (Amps</a:t>
                </a:r>
                <a:r>
                  <a:rPr lang="en-US" noProof="1" smtClean="0">
                    <a:solidFill>
                      <a:schemeClr val="accent2"/>
                    </a:solidFill>
                    <a:sym typeface="Wingdings" pitchFamily="2" charset="2"/>
                  </a:rPr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US" i="1" noProof="1">
                        <a:solidFill>
                          <a:schemeClr val="accent2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noProof="1">
                    <a:solidFill>
                      <a:schemeClr val="accent2"/>
                    </a:solidFill>
                    <a:sym typeface="Wingdings" pitchFamily="2" charset="2"/>
                  </a:rPr>
                  <a:t> </a:t>
                </a:r>
                <a:r>
                  <a:rPr lang="en-US" noProof="1" smtClean="0">
                    <a:solidFill>
                      <a:schemeClr val="accent2"/>
                    </a:solidFill>
                    <a:sym typeface="Wingdings" pitchFamily="2" charset="2"/>
                  </a:rPr>
                  <a:t>Surface area</a:t>
                </a:r>
                <a:r>
                  <a:rPr lang="en-US" noProof="1">
                    <a:solidFill>
                      <a:schemeClr val="accent2"/>
                    </a:solidFill>
                    <a:sym typeface="Wingdings" pitchFamily="2" charset="2"/>
                  </a:rPr>
                  <a:t>	</a:t>
                </a:r>
                <a:r>
                  <a:rPr lang="en-US" noProof="1" smtClean="0">
                    <a:solidFill>
                      <a:schemeClr val="accent2"/>
                    </a:solidFill>
                    <a:sym typeface="Wingdings" pitchFamily="2" charset="2"/>
                  </a:rPr>
                  <a:t>(m</a:t>
                </a:r>
                <a:r>
                  <a:rPr lang="en-US" baseline="30000" noProof="1" smtClean="0">
                    <a:solidFill>
                      <a:schemeClr val="accent2"/>
                    </a:solidFill>
                    <a:sym typeface="Wingdings" pitchFamily="2" charset="2"/>
                  </a:rPr>
                  <a:t>2</a:t>
                </a:r>
                <a:r>
                  <a:rPr lang="en-US" noProof="1" smtClean="0">
                    <a:solidFill>
                      <a:schemeClr val="accent2"/>
                    </a:solidFill>
                    <a:sym typeface="Wingdings" pitchFamily="2" charset="2"/>
                  </a:rPr>
                  <a:t>)                       </a:t>
                </a:r>
                <a:r>
                  <a:rPr lang="en-US" dirty="0">
                    <a:solidFill>
                      <a:schemeClr val="accent2"/>
                    </a:solidFill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accent2"/>
                            </a:solidFill>
                            <a:latin typeface="Cambria Math"/>
                          </a:rPr>
                          <m:t>Δ</m:t>
                        </m:r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𝑉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accent2"/>
                            </a:solidFill>
                            <a:latin typeface="Cambria Math"/>
                          </a:rPr>
                          <m:t>Δ</m:t>
                        </m:r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𝑡</m:t>
                        </m:r>
                      </m:den>
                    </m:f>
                    <m:r>
                      <a:rPr lang="en-US">
                        <a:solidFill>
                          <a:schemeClr val="accent2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noProof="1">
                    <a:solidFill>
                      <a:schemeClr val="accent2"/>
                    </a:solidFill>
                    <a:sym typeface="Wingdings" pitchFamily="2" charset="2"/>
                  </a:rPr>
                  <a:t>  Rate of change in voltage (V/s) </a:t>
                </a:r>
                <a:endParaRPr lang="en-US" noProof="1"/>
              </a:p>
              <a:p>
                <a14:m>
                  <m:oMath xmlns:m="http://schemas.openxmlformats.org/officeDocument/2006/math">
                    <m:r>
                      <a:rPr lang="en-US" i="1" noProof="1">
                        <a:solidFill>
                          <a:schemeClr val="accent2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noProof="1">
                    <a:solidFill>
                      <a:schemeClr val="accent2"/>
                    </a:solidFill>
                    <a:sym typeface="Wingdings" pitchFamily="2" charset="2"/>
                  </a:rPr>
                  <a:t> Separation </a:t>
                </a:r>
                <a:r>
                  <a:rPr lang="en-US" noProof="1" smtClean="0">
                    <a:solidFill>
                      <a:schemeClr val="accent2"/>
                    </a:solidFill>
                    <a:sym typeface="Wingdings" pitchFamily="2" charset="2"/>
                  </a:rPr>
                  <a:t>distance (m)</a:t>
                </a:r>
                <a:endParaRPr lang="en-US" noProof="1">
                  <a:solidFill>
                    <a:schemeClr val="accent2"/>
                  </a:solidFill>
                  <a:sym typeface="Wingdings" pitchFamily="2" charset="2"/>
                </a:endParaRPr>
              </a:p>
              <a:p>
                <a:r>
                  <a:rPr lang="en-US" noProof="1" smtClean="0">
                    <a:solidFill>
                      <a:schemeClr val="accent2"/>
                    </a:solidFill>
                    <a:sym typeface="Wingdings" pitchFamily="2" charset="2"/>
                  </a:rPr>
                  <a:t>	</a:t>
                </a:r>
                <a:endParaRPr lang="en-US" noProof="1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" y="2688119"/>
                <a:ext cx="8037513" cy="1601464"/>
              </a:xfrm>
              <a:prstGeom prst="rect">
                <a:avLst/>
              </a:prstGeom>
              <a:blipFill rotWithShape="1">
                <a:blip r:embed="rId5"/>
                <a:stretch>
                  <a:fillRect t="-1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81815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9" name="Picture 53" descr="Untitled-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9000"/>
                    </a14:imgEffect>
                    <a14:imgEffect>
                      <a14:brightnessContrast bright="25000" contrast="-27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133600" y="0"/>
            <a:ext cx="7048500" cy="3695700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52500" y="-128588"/>
            <a:ext cx="7651750" cy="1195388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chemeClr val="accent2"/>
                </a:solidFill>
              </a:rPr>
              <a:t>Introduction</a:t>
            </a:r>
            <a:endParaRPr lang="en-US" sz="3200" b="1" dirty="0">
              <a:solidFill>
                <a:schemeClr val="accent2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073650"/>
          </a:xfrm>
        </p:spPr>
        <p:txBody>
          <a:bodyPr/>
          <a:lstStyle/>
          <a:p>
            <a:pPr marL="0" indent="0">
              <a:buNone/>
            </a:pPr>
            <a:r>
              <a:rPr lang="en-US" sz="2400" noProof="1" smtClean="0">
                <a:solidFill>
                  <a:schemeClr val="accent2"/>
                </a:solidFill>
              </a:rPr>
              <a:t>Electric </a:t>
            </a:r>
            <a:r>
              <a:rPr lang="en-US" sz="2400" noProof="1">
                <a:solidFill>
                  <a:schemeClr val="accent2"/>
                </a:solidFill>
              </a:rPr>
              <a:t>Double Layer Capacitors (EDLCs</a:t>
            </a:r>
            <a:r>
              <a:rPr lang="en-US" sz="2400" noProof="1" smtClean="0">
                <a:solidFill>
                  <a:schemeClr val="accent2"/>
                </a:solidFill>
              </a:rPr>
              <a:t>) </a:t>
            </a:r>
          </a:p>
          <a:p>
            <a:pPr marL="0" indent="0">
              <a:buNone/>
            </a:pPr>
            <a:r>
              <a:rPr lang="en-US" sz="2400" noProof="1">
                <a:solidFill>
                  <a:schemeClr val="accent2"/>
                </a:solidFill>
              </a:rPr>
              <a:t>	</a:t>
            </a:r>
            <a:r>
              <a:rPr lang="en-US" sz="2200" noProof="1" smtClean="0">
                <a:solidFill>
                  <a:schemeClr val="accent2"/>
                </a:solidFill>
              </a:rPr>
              <a:t>- EDLCs use an electrolyte solution with a separator.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noProof="1" smtClean="0">
                <a:solidFill>
                  <a:schemeClr val="accent2"/>
                </a:solidFill>
              </a:rPr>
              <a:t>	- Solid Polymer Electrolyte (SPE) add structual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noProof="1">
                <a:solidFill>
                  <a:schemeClr val="accent2"/>
                </a:solidFill>
              </a:rPr>
              <a:t> </a:t>
            </a:r>
            <a:r>
              <a:rPr lang="en-US" sz="2200" noProof="1" smtClean="0">
                <a:solidFill>
                  <a:schemeClr val="accent2"/>
                </a:solidFill>
              </a:rPr>
              <a:t>             integrity </a:t>
            </a:r>
            <a:r>
              <a:rPr lang="en-US" sz="2200" noProof="1">
                <a:solidFill>
                  <a:schemeClr val="accent2"/>
                </a:solidFill>
              </a:rPr>
              <a:t>and allow </a:t>
            </a:r>
            <a:r>
              <a:rPr lang="en-US" sz="2200" noProof="1" smtClean="0">
                <a:solidFill>
                  <a:schemeClr val="accent2"/>
                </a:solidFill>
              </a:rPr>
              <a:t>ion </a:t>
            </a:r>
            <a:r>
              <a:rPr lang="en-US" sz="2200" noProof="1">
                <a:solidFill>
                  <a:schemeClr val="accent2"/>
                </a:solidFill>
              </a:rPr>
              <a:t>conductivity for </a:t>
            </a:r>
            <a:r>
              <a:rPr lang="en-US" sz="2200" noProof="1" smtClean="0">
                <a:solidFill>
                  <a:schemeClr val="accent2"/>
                </a:solidFill>
              </a:rPr>
              <a:t>high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noProof="1">
                <a:solidFill>
                  <a:schemeClr val="accent2"/>
                </a:solidFill>
              </a:rPr>
              <a:t> </a:t>
            </a:r>
            <a:r>
              <a:rPr lang="en-US" sz="2200" noProof="1" smtClean="0">
                <a:solidFill>
                  <a:schemeClr val="accent2"/>
                </a:solidFill>
              </a:rPr>
              <a:t>             capacitance</a:t>
            </a:r>
            <a:endParaRPr lang="en-US" sz="2200" noProof="1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sz="2400" noProof="1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sz="2400" noProof="1" smtClean="0"/>
          </a:p>
          <a:p>
            <a:pPr marL="0" indent="0">
              <a:buNone/>
            </a:pPr>
            <a:endParaRPr lang="en-US" noProof="1" smtClean="0"/>
          </a:p>
          <a:p>
            <a:pPr marL="0" indent="0">
              <a:buNone/>
            </a:pPr>
            <a:endParaRPr lang="en-US" noProof="1"/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38" t="39429" r="29562" b="20375"/>
          <a:stretch/>
        </p:blipFill>
        <p:spPr bwMode="auto">
          <a:xfrm>
            <a:off x="1447800" y="2895600"/>
            <a:ext cx="6324600" cy="3828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39324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9" name="Picture 53" descr="Untitled-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9000"/>
                    </a14:imgEffect>
                    <a14:imgEffect>
                      <a14:brightnessContrast bright="25000" contrast="-27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133600" y="0"/>
            <a:ext cx="7048500" cy="3695700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52500" y="-128588"/>
            <a:ext cx="7651750" cy="1195388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chemeClr val="accent2"/>
                </a:solidFill>
              </a:rPr>
              <a:t>Purpose</a:t>
            </a:r>
            <a:endParaRPr lang="en-US" sz="3200" b="1" dirty="0">
              <a:solidFill>
                <a:schemeClr val="accent2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990600"/>
            <a:ext cx="8229600" cy="5073650"/>
          </a:xfrm>
        </p:spPr>
        <p:txBody>
          <a:bodyPr/>
          <a:lstStyle/>
          <a:p>
            <a:pPr marL="0" indent="0">
              <a:buNone/>
            </a:pPr>
            <a:r>
              <a:rPr lang="en-US" sz="2300" noProof="1" smtClean="0">
                <a:solidFill>
                  <a:schemeClr val="accent2"/>
                </a:solidFill>
              </a:rPr>
              <a:t>Purpose: </a:t>
            </a:r>
          </a:p>
          <a:p>
            <a:pPr marL="0" indent="0">
              <a:buNone/>
            </a:pPr>
            <a:r>
              <a:rPr lang="en-US" sz="2300" noProof="1" smtClean="0">
                <a:solidFill>
                  <a:schemeClr val="accent2"/>
                </a:solidFill>
              </a:rPr>
              <a:t>	Develop EDLCs with structural emphasis</a:t>
            </a:r>
          </a:p>
          <a:p>
            <a:pPr marL="0" indent="0">
              <a:buNone/>
            </a:pPr>
            <a:endParaRPr lang="en-US" sz="1700" noProof="1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sz="2300" noProof="1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sz="2300" noProof="1" smtClean="0">
                <a:solidFill>
                  <a:schemeClr val="accent2"/>
                </a:solidFill>
              </a:rPr>
              <a:t>Applications:</a:t>
            </a:r>
          </a:p>
          <a:p>
            <a:pPr marL="0" indent="0">
              <a:buNone/>
            </a:pPr>
            <a:r>
              <a:rPr lang="en-US" sz="2300" noProof="1" smtClean="0">
                <a:solidFill>
                  <a:schemeClr val="accent2"/>
                </a:solidFill>
              </a:rPr>
              <a:t>       Structurally integrated into:</a:t>
            </a:r>
          </a:p>
          <a:p>
            <a:pPr marL="0" indent="0">
              <a:buNone/>
            </a:pPr>
            <a:r>
              <a:rPr lang="en-US" sz="2300" noProof="1" smtClean="0">
                <a:solidFill>
                  <a:schemeClr val="accent2"/>
                </a:solidFill>
              </a:rPr>
              <a:t>	   - the body of vehicles</a:t>
            </a:r>
          </a:p>
          <a:p>
            <a:pPr marL="0" indent="0">
              <a:buNone/>
            </a:pPr>
            <a:r>
              <a:rPr lang="en-US" sz="2300" noProof="1" smtClean="0">
                <a:solidFill>
                  <a:schemeClr val="accent2"/>
                </a:solidFill>
              </a:rPr>
              <a:t>	   - the skin of aircrafts</a:t>
            </a:r>
          </a:p>
          <a:p>
            <a:pPr marL="0" indent="0">
              <a:buNone/>
            </a:pPr>
            <a:r>
              <a:rPr lang="en-US" sz="2300" noProof="1" smtClean="0">
                <a:solidFill>
                  <a:schemeClr val="accent2"/>
                </a:solidFill>
              </a:rPr>
              <a:t>	   - the walls of buildings</a:t>
            </a:r>
          </a:p>
          <a:p>
            <a:pPr marL="0" indent="0">
              <a:buNone/>
            </a:pPr>
            <a:r>
              <a:rPr lang="en-US" sz="2300" noProof="1" smtClean="0">
                <a:solidFill>
                  <a:schemeClr val="accent2"/>
                </a:solidFill>
              </a:rPr>
              <a:t>	   - the casings of electronics</a:t>
            </a:r>
          </a:p>
          <a:p>
            <a:pPr marL="0" indent="0">
              <a:buNone/>
            </a:pPr>
            <a:endParaRPr lang="en-US" noProof="1" smtClean="0"/>
          </a:p>
          <a:p>
            <a:pPr marL="0" indent="0">
              <a:buNone/>
            </a:pPr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42227271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9" name="Picture 53" descr="Untitled-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9000"/>
                    </a14:imgEffect>
                    <a14:imgEffect>
                      <a14:brightnessContrast bright="25000" contrast="-27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133600" y="0"/>
            <a:ext cx="7048500" cy="3695700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52500" y="-128588"/>
            <a:ext cx="7651750" cy="1195388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chemeClr val="accent2"/>
                </a:solidFill>
              </a:rPr>
              <a:t>Application</a:t>
            </a:r>
            <a:endParaRPr lang="en-US" sz="3200" b="1" dirty="0">
              <a:solidFill>
                <a:schemeClr val="accent2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990600"/>
            <a:ext cx="8229600" cy="5073650"/>
          </a:xfrm>
        </p:spPr>
        <p:txBody>
          <a:bodyPr/>
          <a:lstStyle/>
          <a:p>
            <a:pPr marL="0" indent="0">
              <a:buNone/>
            </a:pPr>
            <a:endParaRPr lang="en-US" noProof="1" smtClean="0"/>
          </a:p>
          <a:p>
            <a:pPr marL="0" indent="0">
              <a:buNone/>
            </a:pPr>
            <a:endParaRPr lang="en-US" noProof="1"/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45" y="977597"/>
            <a:ext cx="7696200" cy="54362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13636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9" name="Picture 53" descr="Untitled-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9000"/>
                    </a14:imgEffect>
                    <a14:imgEffect>
                      <a14:brightnessContrast bright="25000" contrast="-27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133600" y="0"/>
            <a:ext cx="7048500" cy="3695700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52500" y="-52388"/>
            <a:ext cx="7651750" cy="1195388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chemeClr val="accent2"/>
                </a:solidFill>
              </a:rPr>
              <a:t>Composite EDLC Layout</a:t>
            </a:r>
            <a:endParaRPr lang="en-US" sz="3200" b="1" dirty="0">
              <a:solidFill>
                <a:schemeClr val="accent2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noProof="1" smtClean="0"/>
          </a:p>
          <a:p>
            <a:pPr marL="0" indent="0">
              <a:buNone/>
            </a:pPr>
            <a:endParaRPr lang="en-US" noProof="1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0" y="1564147"/>
            <a:ext cx="4490357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dirty="0" smtClean="0">
                <a:solidFill>
                  <a:schemeClr val="accent2"/>
                </a:solidFill>
              </a:rPr>
              <a:t>Carbon fiber electrode</a:t>
            </a:r>
          </a:p>
          <a:p>
            <a:pPr lvl="1"/>
            <a:r>
              <a:rPr lang="en-US" sz="2400" dirty="0" smtClean="0">
                <a:solidFill>
                  <a:schemeClr val="accent2"/>
                </a:solidFill>
              </a:rPr>
              <a:t>Lamina</a:t>
            </a:r>
          </a:p>
          <a:p>
            <a:r>
              <a:rPr lang="en-US" sz="2800" dirty="0" smtClean="0">
                <a:solidFill>
                  <a:schemeClr val="accent2"/>
                </a:solidFill>
              </a:rPr>
              <a:t>Separator</a:t>
            </a:r>
          </a:p>
          <a:p>
            <a:pPr lvl="1"/>
            <a:r>
              <a:rPr lang="en-US" sz="2400" dirty="0" smtClean="0">
                <a:solidFill>
                  <a:schemeClr val="accent2"/>
                </a:solidFill>
              </a:rPr>
              <a:t>Lamina</a:t>
            </a:r>
          </a:p>
          <a:p>
            <a:r>
              <a:rPr lang="en-US" sz="2800" dirty="0" smtClean="0">
                <a:solidFill>
                  <a:schemeClr val="accent2"/>
                </a:solidFill>
              </a:rPr>
              <a:t>Solid Polymer Electrolyte (SPE)</a:t>
            </a:r>
          </a:p>
          <a:p>
            <a:pPr lvl="1"/>
            <a:r>
              <a:rPr lang="en-US" sz="2400" dirty="0" smtClean="0">
                <a:solidFill>
                  <a:schemeClr val="accent2"/>
                </a:solidFill>
              </a:rPr>
              <a:t>Matrix</a:t>
            </a:r>
          </a:p>
          <a:p>
            <a:r>
              <a:rPr lang="en-US" sz="2800" dirty="0" smtClean="0">
                <a:solidFill>
                  <a:schemeClr val="accent2"/>
                </a:solidFill>
              </a:rPr>
              <a:t>Copper current collectors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700" y="2768600"/>
            <a:ext cx="4178300" cy="21590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 bwMode="auto">
          <a:xfrm flipH="1" flipV="1">
            <a:off x="3628572" y="4673601"/>
            <a:ext cx="1103084" cy="72571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flipH="1" flipV="1">
            <a:off x="3788230" y="3744684"/>
            <a:ext cx="870856" cy="1905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 flipH="1">
            <a:off x="3846286" y="2931886"/>
            <a:ext cx="943426" cy="58057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flipH="1">
            <a:off x="3701146" y="1959428"/>
            <a:ext cx="1001482" cy="85271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5868150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9" name="Picture 53" descr="Untitled-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9000"/>
                    </a14:imgEffect>
                    <a14:imgEffect>
                      <a14:brightnessContrast bright="25000" contrast="-27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133600" y="0"/>
            <a:ext cx="7048500" cy="3695700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52500" y="-128588"/>
            <a:ext cx="7651750" cy="1195388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chemeClr val="accent2"/>
                </a:solidFill>
              </a:rPr>
              <a:t>Fabrication</a:t>
            </a:r>
            <a:endParaRPr lang="en-US" sz="3200" b="1" dirty="0">
              <a:solidFill>
                <a:schemeClr val="accent2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400" noProof="1"/>
          </a:p>
        </p:txBody>
      </p:sp>
      <p:pic>
        <p:nvPicPr>
          <p:cNvPr id="2050" name="Picture 2" descr="C:\Users\Chris\Pictures\2012-04-01\07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1" t="8996" r="7799" b="2873"/>
          <a:stretch/>
        </p:blipFill>
        <p:spPr bwMode="auto">
          <a:xfrm>
            <a:off x="3640879" y="1676400"/>
            <a:ext cx="5426921" cy="410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Chris\Pictures\2012-04-01\06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6" t="23006" r="1568"/>
          <a:stretch/>
        </p:blipFill>
        <p:spPr bwMode="auto">
          <a:xfrm>
            <a:off x="228600" y="838200"/>
            <a:ext cx="4419600" cy="2694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Chris\Pictures\2012-04-01\089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6" t="13704" r="5780"/>
          <a:stretch/>
        </p:blipFill>
        <p:spPr bwMode="auto">
          <a:xfrm>
            <a:off x="228600" y="3526737"/>
            <a:ext cx="3467100" cy="264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38016" y="882134"/>
            <a:ext cx="2800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Picture frame mold layout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054" y="3545959"/>
            <a:ext cx="3134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Mold with finished capacitors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61362" y="5193268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Oven press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7749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chemeClr val="accent1">
                <a:shade val="30000"/>
                <a:satMod val="115000"/>
                <a:lumMod val="50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9" name="Picture 53" descr="Untitled-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9000"/>
                    </a14:imgEffect>
                    <a14:imgEffect>
                      <a14:brightnessContrast bright="25000" contrast="-27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133600" y="0"/>
            <a:ext cx="7048500" cy="3695700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52500" y="-128588"/>
            <a:ext cx="7651750" cy="1195388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chemeClr val="accent2"/>
                </a:solidFill>
              </a:rPr>
              <a:t>Electrical Testing</a:t>
            </a:r>
            <a:endParaRPr lang="en-US" sz="3200" b="1" dirty="0">
              <a:solidFill>
                <a:schemeClr val="accent2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073650"/>
          </a:xfrm>
        </p:spPr>
        <p:txBody>
          <a:bodyPr/>
          <a:lstStyle/>
          <a:p>
            <a:pPr marL="0" indent="0">
              <a:buNone/>
            </a:pPr>
            <a:r>
              <a:rPr lang="en-US" sz="2400" noProof="1" smtClean="0">
                <a:solidFill>
                  <a:schemeClr val="accent2"/>
                </a:solidFill>
              </a:rPr>
              <a:t>Measurement process – cyclic voltametry:</a:t>
            </a:r>
          </a:p>
          <a:p>
            <a:pPr marL="0" indent="0">
              <a:buNone/>
            </a:pPr>
            <a:r>
              <a:rPr lang="en-US" sz="2400" noProof="1">
                <a:solidFill>
                  <a:schemeClr val="accent2"/>
                </a:solidFill>
              </a:rPr>
              <a:t>	</a:t>
            </a:r>
            <a:r>
              <a:rPr lang="en-US" sz="2400" noProof="1" smtClean="0">
                <a:solidFill>
                  <a:schemeClr val="accent2"/>
                </a:solidFill>
              </a:rPr>
              <a:t>- Induce a charge across capacitor</a:t>
            </a:r>
          </a:p>
          <a:p>
            <a:pPr marL="0" indent="0">
              <a:buNone/>
            </a:pPr>
            <a:r>
              <a:rPr lang="en-US" sz="2400" noProof="1">
                <a:solidFill>
                  <a:schemeClr val="accent2"/>
                </a:solidFill>
              </a:rPr>
              <a:t>	</a:t>
            </a:r>
            <a:r>
              <a:rPr lang="en-US" sz="2400" noProof="1" smtClean="0">
                <a:solidFill>
                  <a:schemeClr val="accent2"/>
                </a:solidFill>
              </a:rPr>
              <a:t>- Measure capacitance, leakage resistance</a:t>
            </a:r>
          </a:p>
          <a:p>
            <a:pPr marL="0" indent="0">
              <a:buNone/>
            </a:pPr>
            <a:endParaRPr lang="en-US" sz="1100" noProof="1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sz="2400" noProof="1">
                <a:solidFill>
                  <a:schemeClr val="accent2"/>
                </a:solidFill>
              </a:rPr>
              <a:t>Capacitors are tested using a function generator and a digital multimeter (DMM). </a:t>
            </a:r>
          </a:p>
          <a:p>
            <a:pPr marL="0" indent="0">
              <a:buNone/>
            </a:pPr>
            <a:endParaRPr lang="en-US" sz="2400" noProof="1"/>
          </a:p>
          <a:p>
            <a:pPr marL="0" indent="0">
              <a:buNone/>
            </a:pPr>
            <a:endParaRPr lang="en-US" sz="2400" noProof="1"/>
          </a:p>
          <a:p>
            <a:pPr marL="0" indent="0">
              <a:buNone/>
            </a:pPr>
            <a:r>
              <a:rPr lang="en-US" noProof="1" smtClean="0"/>
              <a:t>					</a:t>
            </a:r>
            <a:endParaRPr lang="en-US" sz="1600" noProof="1"/>
          </a:p>
        </p:txBody>
      </p:sp>
      <p:pic>
        <p:nvPicPr>
          <p:cNvPr id="33" name="Picture 2" descr="C:\Users\Chris\Pictures\2012-04-01\07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1" t="27933" r="19969" b="20246"/>
          <a:stretch/>
        </p:blipFill>
        <p:spPr bwMode="auto">
          <a:xfrm>
            <a:off x="152400" y="3429000"/>
            <a:ext cx="4009853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276600"/>
            <a:ext cx="4658587" cy="312420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6800" y="6096000"/>
            <a:ext cx="2286203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 smtClean="0">
                <a:solidFill>
                  <a:schemeClr val="accent2"/>
                </a:solidFill>
              </a:rPr>
              <a:t>Measuring equipment</a:t>
            </a:r>
            <a:endParaRPr lang="en-US" sz="17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3366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62-mechanical">
  <a:themeElements>
    <a:clrScheme name="m62-mechanical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024069"/>
      </a:accent2>
      <a:accent3>
        <a:srgbClr val="FFFFFF"/>
      </a:accent3>
      <a:accent4>
        <a:srgbClr val="000000"/>
      </a:accent4>
      <a:accent5>
        <a:srgbClr val="DAEDEF"/>
      </a:accent5>
      <a:accent6>
        <a:srgbClr val="02395E"/>
      </a:accent6>
      <a:hlink>
        <a:srgbClr val="03548A"/>
      </a:hlink>
      <a:folHlink>
        <a:srgbClr val="027ED1"/>
      </a:folHlink>
    </a:clrScheme>
    <a:fontScheme name="m62-mechanic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62-mechan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mechanic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mechanic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mechanic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mechanic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mechanic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mechanic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mechanic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mechanic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mechanic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mechanic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mechanic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mechanical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02406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02395E"/>
        </a:accent6>
        <a:hlink>
          <a:srgbClr val="03548A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mechanical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27ED1"/>
        </a:accent1>
        <a:accent2>
          <a:srgbClr val="024069"/>
        </a:accent2>
        <a:accent3>
          <a:srgbClr val="FFFFFF"/>
        </a:accent3>
        <a:accent4>
          <a:srgbClr val="000000"/>
        </a:accent4>
        <a:accent5>
          <a:srgbClr val="AAC0E5"/>
        </a:accent5>
        <a:accent6>
          <a:srgbClr val="02395E"/>
        </a:accent6>
        <a:hlink>
          <a:srgbClr val="03548A"/>
        </a:hlink>
        <a:folHlink>
          <a:srgbClr val="0368A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mechanical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02406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02395E"/>
        </a:accent6>
        <a:hlink>
          <a:srgbClr val="03548A"/>
        </a:hlink>
        <a:folHlink>
          <a:srgbClr val="027E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It’s not the design of your template">
  <a:themeElements>
    <a:clrScheme name="1_It’s not the design of your template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135971"/>
      </a:hlink>
      <a:folHlink>
        <a:srgbClr val="99CC00"/>
      </a:folHlink>
    </a:clrScheme>
    <a:fontScheme name="1_It’s not the design of your template">
      <a:majorFont>
        <a:latin typeface="Neo San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It’s not the design of your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135971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m62-mechanical</Template>
  <TotalTime>3557</TotalTime>
  <Words>237</Words>
  <Application>Microsoft Office PowerPoint</Application>
  <PresentationFormat>On-screen Show (4:3)</PresentationFormat>
  <Paragraphs>120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m62-mechanical</vt:lpstr>
      <vt:lpstr>1_It’s not the design of your template</vt:lpstr>
      <vt:lpstr>Composite Material with Structural and Power Storage Capabilities</vt:lpstr>
      <vt:lpstr>Introduction</vt:lpstr>
      <vt:lpstr>Capacitance</vt:lpstr>
      <vt:lpstr>Introduction</vt:lpstr>
      <vt:lpstr>Purpose</vt:lpstr>
      <vt:lpstr>Application</vt:lpstr>
      <vt:lpstr>Composite EDLC Layout</vt:lpstr>
      <vt:lpstr>Fabrication</vt:lpstr>
      <vt:lpstr>Electrical Testing</vt:lpstr>
      <vt:lpstr>Mechanical Testing</vt:lpstr>
      <vt:lpstr>Mechanical Testing Results</vt:lpstr>
      <vt:lpstr>Future Work</vt:lpstr>
      <vt:lpstr>Conclusions</vt:lpstr>
      <vt:lpstr>Acknowledgements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 Simpson</dc:creator>
  <cp:lastModifiedBy>Chris Simpson</cp:lastModifiedBy>
  <cp:revision>192</cp:revision>
  <dcterms:created xsi:type="dcterms:W3CDTF">2010-11-20T20:09:05Z</dcterms:created>
  <dcterms:modified xsi:type="dcterms:W3CDTF">2012-04-06T21:25:06Z</dcterms:modified>
</cp:coreProperties>
</file>